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0" r:id="rId3"/>
    <p:sldId id="273" r:id="rId4"/>
    <p:sldId id="261" r:id="rId5"/>
    <p:sldId id="274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CBD0"/>
    <a:srgbClr val="FFFF99"/>
    <a:srgbClr val="294D5D"/>
    <a:srgbClr val="C0C8D4"/>
    <a:srgbClr val="967F76"/>
    <a:srgbClr val="2E4F5C"/>
    <a:srgbClr val="769E9E"/>
    <a:srgbClr val="C88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51D8-4DE3-4E9B-94CA-6D9762C1D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D4FC5-C8C9-4B81-831D-AE46004C8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F9927-C0E9-4D28-86A3-C6560161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15B6-DDF6-405C-9BA7-7FCFF66A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4949A-629D-49FF-A48F-F22AE140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1A8C-DA39-4F58-BD53-72E031CD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5BBAC-9983-4765-B10E-73DCD4A30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834E0-5243-4360-9744-20406FC6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FB1EB-BF04-4326-901F-46543D08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4A89-5F08-4ABE-B9F6-31BF1559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093A4-A19F-4C70-9D94-5AE0B3CC88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53A45-D2E4-4C7E-A5BB-C007CE71E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72189-F5D0-40E2-A9A3-347902EC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66E34-A0CE-4003-8994-63E11F69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7A0FB-5900-402B-B77C-6DC5C9C2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1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18E1-9B0F-4FA8-B1AB-FC919D7B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6B93C-9683-4AF7-8357-0A46B04F9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B881C-27A7-430C-95BA-11ECF6AE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FE0AE-4929-4BE9-9BC3-E47A7935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1139-383C-4128-940F-46E9F76D6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0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F9E8-FAF9-443F-B6E4-0EE584713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743C-0979-4EA3-B987-B0E9F495E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331-02E4-485F-AC3A-B1F888F4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3598F-E423-42D0-9042-8B7D677B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61068-5DD7-4A10-8F09-2EEA387A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4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3663-4D15-4E6D-9F2C-98781CF5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534DD-A470-4530-BFE9-E3C2FB115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FFF6A-6F64-4A9D-AF71-70A9AA4C3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D5827-92E2-4E0D-A6F4-267FF786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D69B8-5308-4E7A-A754-5CD4C3B08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DC573-8C37-47F1-BB3B-E1DF9244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EF54-422D-420C-BD5D-6FD47DB7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0712C-806C-46EF-8ED2-792E57444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0E09C-7EDE-4B5F-86FD-3BECAED6C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951DE4-5555-4B2C-B5C3-8BAAFD036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2DD9F-F9BC-45C0-9535-7CCE3B1A6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40DC9-8096-4E31-B8D9-B9A73B9E3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7CEE2-360B-4935-B366-3B58BE554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689C06-9880-4702-B046-10E48C6F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6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A06B-11CE-4D63-AAB2-A49F69BF6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44BAFE-1DE6-42D3-A575-026306A7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5B0B7-91BA-4BE4-9763-7A1C4D00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8B268-A90A-4852-9E6B-B9B4D205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8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9977F-9D08-4E3A-B027-99D5B3B7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0A03E-3246-4FEA-AA6C-E6E29943A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55803-0825-4335-885E-61AFD85A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6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80221-63FA-40DD-8581-3C3757AA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6FCE-4CE1-4186-A0DF-D7EB482D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6F975-3037-430D-B9FC-FFEE895FE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19419-EE0C-4B64-ADB8-B4BC24E8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2FB3F-5761-4FF0-AE75-BCB7DCF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FA02D-F095-482E-83F8-0D23A22A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5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AC0AF-99C3-499A-ABCA-0201995E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9B2E5-6FF3-4C84-9B73-123EDAD27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531EB-EB30-4317-A23A-A7CF74535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06D6F-086A-4C9D-A2A4-5EFF022F3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35695-0DCD-4C53-ACDF-878EE4D4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09CD4-D81A-40B0-A49C-5BF54A56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808EB-1425-4336-B8B7-CAF7F682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2C68D-6A1D-49F7-910D-F37159504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54C40-ED6A-4BEE-8D91-0B22A4293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E6745-8269-4676-BC7E-ABC14E544BD0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AB241-74F0-47A9-B6D3-DF054EB3B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B53F-7742-41F0-A2D0-780A2E50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7C5B6-144A-4940-9872-2DEE31E87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grass, snow, sitting&#10;&#10;Description automatically generated">
            <a:extLst>
              <a:ext uri="{FF2B5EF4-FFF2-40B4-BE49-F238E27FC236}">
                <a16:creationId xmlns:a16="http://schemas.microsoft.com/office/drawing/2014/main" id="{5F520D10-61FE-499C-B8F3-33566E511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0A36FA2-E8DB-4DA3-85B1-79C34544C46C}"/>
              </a:ext>
            </a:extLst>
          </p:cNvPr>
          <p:cNvSpPr/>
          <p:nvPr/>
        </p:nvSpPr>
        <p:spPr>
          <a:xfrm>
            <a:off x="1742662" y="1121653"/>
            <a:ext cx="8452599" cy="2584072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4B3C743-A543-4C5A-8FD1-A5075547AF33}"/>
              </a:ext>
            </a:extLst>
          </p:cNvPr>
          <p:cNvSpPr/>
          <p:nvPr/>
        </p:nvSpPr>
        <p:spPr>
          <a:xfrm>
            <a:off x="5291906" y="1457146"/>
            <a:ext cx="805834" cy="4838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4CF15710-EB70-4214-9AA7-FC476977B8EF}"/>
              </a:ext>
            </a:extLst>
          </p:cNvPr>
          <p:cNvSpPr/>
          <p:nvPr/>
        </p:nvSpPr>
        <p:spPr>
          <a:xfrm>
            <a:off x="5842681" y="1445171"/>
            <a:ext cx="604316" cy="461154"/>
          </a:xfrm>
          <a:prstGeom prst="triangl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7E76F198-9ED3-4C1E-BB66-4B1624C13386}"/>
              </a:ext>
            </a:extLst>
          </p:cNvPr>
          <p:cNvSpPr/>
          <p:nvPr/>
        </p:nvSpPr>
        <p:spPr>
          <a:xfrm>
            <a:off x="5990423" y="1536103"/>
            <a:ext cx="688622" cy="40484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40016F2-7EE0-4AF3-9F08-5F222D8D528C}"/>
              </a:ext>
            </a:extLst>
          </p:cNvPr>
          <p:cNvSpPr txBox="1">
            <a:spLocks/>
          </p:cNvSpPr>
          <p:nvPr/>
        </p:nvSpPr>
        <p:spPr>
          <a:xfrm>
            <a:off x="1510615" y="2088265"/>
            <a:ext cx="8885845" cy="13725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7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Mapping Solute Concentrations in Outflow Channels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BFBA44E-B60B-48EA-963E-CFB00A5AD41A}"/>
              </a:ext>
            </a:extLst>
          </p:cNvPr>
          <p:cNvCxnSpPr/>
          <p:nvPr/>
        </p:nvCxnSpPr>
        <p:spPr>
          <a:xfrm>
            <a:off x="1996739" y="1245704"/>
            <a:ext cx="79910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A49C-CB75-494A-B493-69A7486C5EC4}"/>
              </a:ext>
            </a:extLst>
          </p:cNvPr>
          <p:cNvCxnSpPr/>
          <p:nvPr/>
        </p:nvCxnSpPr>
        <p:spPr>
          <a:xfrm>
            <a:off x="1996739" y="3460822"/>
            <a:ext cx="79910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657BE316-8D89-4577-B4F4-F1067DB6C73F}"/>
              </a:ext>
            </a:extLst>
          </p:cNvPr>
          <p:cNvSpPr/>
          <p:nvPr/>
        </p:nvSpPr>
        <p:spPr>
          <a:xfrm>
            <a:off x="1740" y="2380"/>
            <a:ext cx="12192000" cy="301900"/>
          </a:xfrm>
          <a:prstGeom prst="rect">
            <a:avLst/>
          </a:prstGeom>
          <a:solidFill>
            <a:schemeClr val="tx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5B14D3B1-82DB-463D-981E-BFD4808C2B28}"/>
              </a:ext>
            </a:extLst>
          </p:cNvPr>
          <p:cNvSpPr txBox="1">
            <a:spLocks/>
          </p:cNvSpPr>
          <p:nvPr/>
        </p:nvSpPr>
        <p:spPr>
          <a:xfrm>
            <a:off x="2936638" y="3742767"/>
            <a:ext cx="6318723" cy="1270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Baez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Everett Shock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School of Earth and Space Exploration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A994B12-116C-4E42-A81C-3D91B6CC0AED}"/>
              </a:ext>
            </a:extLst>
          </p:cNvPr>
          <p:cNvSpPr/>
          <p:nvPr/>
        </p:nvSpPr>
        <p:spPr>
          <a:xfrm>
            <a:off x="5842681" y="6567533"/>
            <a:ext cx="65404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</a:rPr>
              <a:t>Research conducted under Yellowstone Research Permit YELL-2016-SCI-5434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3019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8102-D94C-4A84-ACC8-F9D99F0DD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7643" y="121876"/>
            <a:ext cx="5716714" cy="11445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Possible Indications of Life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7714C2-D07B-440A-8E70-7BB5334D9DC5}"/>
              </a:ext>
            </a:extLst>
          </p:cNvPr>
          <p:cNvCxnSpPr>
            <a:cxnSpLocks/>
          </p:cNvCxnSpPr>
          <p:nvPr/>
        </p:nvCxnSpPr>
        <p:spPr>
          <a:xfrm>
            <a:off x="3262581" y="303265"/>
            <a:ext cx="549903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4EBCFB-DF37-49D9-B86C-267C3BC46EAB}"/>
              </a:ext>
            </a:extLst>
          </p:cNvPr>
          <p:cNvCxnSpPr>
            <a:cxnSpLocks/>
          </p:cNvCxnSpPr>
          <p:nvPr/>
        </p:nvCxnSpPr>
        <p:spPr>
          <a:xfrm>
            <a:off x="3237643" y="1051923"/>
            <a:ext cx="55239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close up of a green field&#10;&#10;Description automatically generated">
            <a:extLst>
              <a:ext uri="{FF2B5EF4-FFF2-40B4-BE49-F238E27FC236}">
                <a16:creationId xmlns:a16="http://schemas.microsoft.com/office/drawing/2014/main" id="{4F3856ED-2EEE-48FA-8975-887370839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93" y="1602804"/>
            <a:ext cx="8527959" cy="47969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30C7AE-0BD7-45BA-A4D5-FBA813E86383}"/>
              </a:ext>
            </a:extLst>
          </p:cNvPr>
          <p:cNvSpPr/>
          <p:nvPr/>
        </p:nvSpPr>
        <p:spPr>
          <a:xfrm>
            <a:off x="1246910" y="1466396"/>
            <a:ext cx="9592886" cy="50697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DC3792-36D9-4587-9AE6-C97D4D5FC590}"/>
              </a:ext>
            </a:extLst>
          </p:cNvPr>
          <p:cNvSpPr/>
          <p:nvPr/>
        </p:nvSpPr>
        <p:spPr>
          <a:xfrm>
            <a:off x="1529543" y="1266463"/>
            <a:ext cx="8926764" cy="54696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9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EFD-BA78-4663-A916-9336990F8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067" y="417866"/>
            <a:ext cx="45198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19BB-5AF2-44C7-8AE3-CC0743E86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96853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Special Thanks to: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Dr. Everett L. Shock.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R. Vincent </a:t>
            </a:r>
            <a:r>
              <a:rPr lang="en-US" dirty="0" err="1">
                <a:solidFill>
                  <a:schemeClr val="bg1"/>
                </a:solidFill>
              </a:rPr>
              <a:t>Debes</a:t>
            </a:r>
            <a:r>
              <a:rPr lang="en-US" dirty="0">
                <a:solidFill>
                  <a:schemeClr val="bg1"/>
                </a:solidFill>
              </a:rPr>
              <a:t> II,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Alta Howells,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James A. Leong,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GEOPIG Research Team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NASA Space Grant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The School of Earth and Space Exploration (ASU)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09D59A-AD3E-4ED6-BA7C-6E3FF4C5BB32}"/>
              </a:ext>
            </a:extLst>
          </p:cNvPr>
          <p:cNvCxnSpPr>
            <a:cxnSpLocks/>
          </p:cNvCxnSpPr>
          <p:nvPr/>
        </p:nvCxnSpPr>
        <p:spPr>
          <a:xfrm>
            <a:off x="3836068" y="1644368"/>
            <a:ext cx="45198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59F6C2-F4E9-4763-9530-AB6CF3F9802B}"/>
              </a:ext>
            </a:extLst>
          </p:cNvPr>
          <p:cNvCxnSpPr>
            <a:cxnSpLocks/>
          </p:cNvCxnSpPr>
          <p:nvPr/>
        </p:nvCxnSpPr>
        <p:spPr>
          <a:xfrm>
            <a:off x="3836067" y="516156"/>
            <a:ext cx="45198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A589343-FC90-482E-B293-3334A4B701F9}"/>
              </a:ext>
            </a:extLst>
          </p:cNvPr>
          <p:cNvSpPr/>
          <p:nvPr/>
        </p:nvSpPr>
        <p:spPr>
          <a:xfrm>
            <a:off x="2374233" y="1841715"/>
            <a:ext cx="7379368" cy="43513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DE2B36-E158-46F9-8D22-3BB6FFB70D4C}"/>
              </a:ext>
            </a:extLst>
          </p:cNvPr>
          <p:cNvSpPr/>
          <p:nvPr/>
        </p:nvSpPr>
        <p:spPr>
          <a:xfrm>
            <a:off x="1910443" y="1968533"/>
            <a:ext cx="8420673" cy="405671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77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7798-DC2F-4CFE-981B-C13239300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658" y="500062"/>
            <a:ext cx="254668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3A3AF-ED3B-4E60-9373-72FC737DF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1) Having, J.R., J. Raymond, D.R. Meyer-</a:t>
            </a:r>
            <a:r>
              <a:rPr lang="en-US" sz="2000" dirty="0" err="1">
                <a:solidFill>
                  <a:schemeClr val="bg1"/>
                </a:solidFill>
              </a:rPr>
              <a:t>Dombard</a:t>
            </a:r>
            <a:r>
              <a:rPr lang="en-US" sz="2000" dirty="0">
                <a:solidFill>
                  <a:schemeClr val="bg1"/>
                </a:solidFill>
              </a:rPr>
              <a:t>, N. </a:t>
            </a:r>
            <a:r>
              <a:rPr lang="en-US" sz="2000" dirty="0" err="1">
                <a:solidFill>
                  <a:schemeClr val="bg1"/>
                </a:solidFill>
              </a:rPr>
              <a:t>Zolotova</a:t>
            </a:r>
            <a:r>
              <a:rPr lang="en-US" sz="2000" dirty="0">
                <a:solidFill>
                  <a:schemeClr val="bg1"/>
                </a:solidFill>
              </a:rPr>
              <a:t>, E.L. Shock (2011), Merging isotopes and community genomics in a siliceous sinter‐depositing hot spring, Journal of Geophysical Research, Vol.116.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7BC2F9-63F1-46FD-9A10-65810CA6EC3C}"/>
              </a:ext>
            </a:extLst>
          </p:cNvPr>
          <p:cNvCxnSpPr>
            <a:cxnSpLocks/>
          </p:cNvCxnSpPr>
          <p:nvPr/>
        </p:nvCxnSpPr>
        <p:spPr>
          <a:xfrm>
            <a:off x="4411579" y="1532073"/>
            <a:ext cx="29577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F2A7D0-7252-46EF-AEA3-15C27322AA7C}"/>
              </a:ext>
            </a:extLst>
          </p:cNvPr>
          <p:cNvCxnSpPr>
            <a:cxnSpLocks/>
          </p:cNvCxnSpPr>
          <p:nvPr/>
        </p:nvCxnSpPr>
        <p:spPr>
          <a:xfrm>
            <a:off x="4411579" y="705905"/>
            <a:ext cx="295776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19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107B8BF8-663C-4611-8222-8264BB22D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r="-2" b="843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6D9D1E-AC3A-4A5E-AD96-9ECAD31D7091}"/>
              </a:ext>
            </a:extLst>
          </p:cNvPr>
          <p:cNvSpPr/>
          <p:nvPr/>
        </p:nvSpPr>
        <p:spPr>
          <a:xfrm>
            <a:off x="6294782" y="2534478"/>
            <a:ext cx="1404731" cy="90777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CC33EF-9463-4B5B-8F7C-D118985444CE}"/>
              </a:ext>
            </a:extLst>
          </p:cNvPr>
          <p:cNvSpPr/>
          <p:nvPr/>
        </p:nvSpPr>
        <p:spPr>
          <a:xfrm>
            <a:off x="0" y="0"/>
            <a:ext cx="4853354" cy="685799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0507D6A5-B67F-4519-8F6F-78A7AB0A3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Yellowstone National Park is mostly contained on the NW Corner of Wyoming.</a:t>
            </a:r>
          </a:p>
          <a:p>
            <a:r>
              <a:rPr lang="en-US" sz="2600" dirty="0">
                <a:solidFill>
                  <a:schemeClr val="bg1"/>
                </a:solidFill>
              </a:rPr>
              <a:t>The location Bison pool, the hot spring of discussion, is within Sentinel Meadows (denoted by the red square).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B2CC346-46BF-4841-86C9-EAA7D3F7FF6C}"/>
              </a:ext>
            </a:extLst>
          </p:cNvPr>
          <p:cNvSpPr txBox="1">
            <a:spLocks/>
          </p:cNvSpPr>
          <p:nvPr/>
        </p:nvSpPr>
        <p:spPr>
          <a:xfrm>
            <a:off x="493795" y="458126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Map of Yellowstone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8BE214-3049-490F-A0A7-107AB58B2C99}"/>
              </a:ext>
            </a:extLst>
          </p:cNvPr>
          <p:cNvSpPr/>
          <p:nvPr/>
        </p:nvSpPr>
        <p:spPr>
          <a:xfrm>
            <a:off x="225083" y="182879"/>
            <a:ext cx="4413973" cy="6471139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FDF6ED-2E21-4182-B90E-169C9F2E1DC3}"/>
              </a:ext>
            </a:extLst>
          </p:cNvPr>
          <p:cNvSpPr/>
          <p:nvPr/>
        </p:nvSpPr>
        <p:spPr>
          <a:xfrm>
            <a:off x="340907" y="73890"/>
            <a:ext cx="4175110" cy="6690803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C6F9B4-BEFC-4A04-9BA7-699A31A547FF}"/>
              </a:ext>
            </a:extLst>
          </p:cNvPr>
          <p:cNvCxnSpPr/>
          <p:nvPr/>
        </p:nvCxnSpPr>
        <p:spPr>
          <a:xfrm>
            <a:off x="465513" y="1928554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C9BEED-F27D-4BAF-92DA-D2D01E7160C4}"/>
              </a:ext>
            </a:extLst>
          </p:cNvPr>
          <p:cNvCxnSpPr/>
          <p:nvPr/>
        </p:nvCxnSpPr>
        <p:spPr>
          <a:xfrm>
            <a:off x="465513" y="681644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85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an, hydrant, brown&#10;&#10;Description automatically generated">
            <a:extLst>
              <a:ext uri="{FF2B5EF4-FFF2-40B4-BE49-F238E27FC236}">
                <a16:creationId xmlns:a16="http://schemas.microsoft.com/office/drawing/2014/main" id="{BB7D52C4-9DE0-49E9-98D2-279CC0F40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r="1653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7ABF2-7221-4B2D-B8BB-15FA89937532}"/>
              </a:ext>
            </a:extLst>
          </p:cNvPr>
          <p:cNvSpPr txBox="1">
            <a:spLocks/>
          </p:cNvSpPr>
          <p:nvPr/>
        </p:nvSpPr>
        <p:spPr>
          <a:xfrm>
            <a:off x="987589" y="362565"/>
            <a:ext cx="3651467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F6DFDF-1C6D-4977-9D9B-1BF6B0E6A4F5}"/>
              </a:ext>
            </a:extLst>
          </p:cNvPr>
          <p:cNvSpPr txBox="1">
            <a:spLocks/>
          </p:cNvSpPr>
          <p:nvPr/>
        </p:nvSpPr>
        <p:spPr>
          <a:xfrm>
            <a:off x="465513" y="1909217"/>
            <a:ext cx="3651466" cy="4586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bg1"/>
                </a:solidFill>
              </a:rPr>
              <a:t>Conservative ions are species that are not commonly taken up by many reactive processes down the outflow channel.</a:t>
            </a:r>
          </a:p>
          <a:p>
            <a:r>
              <a:rPr lang="en-US" sz="3000" dirty="0">
                <a:solidFill>
                  <a:schemeClr val="bg1"/>
                </a:solidFill>
              </a:rPr>
              <a:t>Temperature is used as an indicator of distance from the initial source.</a:t>
            </a:r>
          </a:p>
          <a:p>
            <a:r>
              <a:rPr lang="en-US" sz="3000" dirty="0">
                <a:solidFill>
                  <a:schemeClr val="bg1"/>
                </a:solidFill>
              </a:rPr>
              <a:t>A lower temperature corresponds with a greater distance from source.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D29167-49D7-4C21-B4BF-360770C81D53}"/>
              </a:ext>
            </a:extLst>
          </p:cNvPr>
          <p:cNvCxnSpPr/>
          <p:nvPr/>
        </p:nvCxnSpPr>
        <p:spPr>
          <a:xfrm>
            <a:off x="465513" y="1650004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FFF295-1F7B-4005-9A06-7C8EE4CB9564}"/>
              </a:ext>
            </a:extLst>
          </p:cNvPr>
          <p:cNvCxnSpPr/>
          <p:nvPr/>
        </p:nvCxnSpPr>
        <p:spPr>
          <a:xfrm>
            <a:off x="465513" y="731376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F8A506-165F-47B6-9234-8D83C57A0EE5}"/>
              </a:ext>
            </a:extLst>
          </p:cNvPr>
          <p:cNvCxnSpPr>
            <a:cxnSpLocks/>
          </p:cNvCxnSpPr>
          <p:nvPr/>
        </p:nvCxnSpPr>
        <p:spPr>
          <a:xfrm>
            <a:off x="4639056" y="-26598"/>
            <a:ext cx="0" cy="68845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376506E-82EF-44C3-90D4-6761E141FDEF}"/>
              </a:ext>
            </a:extLst>
          </p:cNvPr>
          <p:cNvSpPr/>
          <p:nvPr/>
        </p:nvSpPr>
        <p:spPr>
          <a:xfrm>
            <a:off x="4639055" y="652475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Photo by Everett Shock, Research Permit Study # YELL-05434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3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4FAD-017D-4724-B6FA-E4520030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8" y="2007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Bison Pool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DAB85D-26A1-42BA-ADF3-F0EF784B03B0}"/>
              </a:ext>
            </a:extLst>
          </p:cNvPr>
          <p:cNvSpPr/>
          <p:nvPr/>
        </p:nvSpPr>
        <p:spPr>
          <a:xfrm>
            <a:off x="162339" y="295421"/>
            <a:ext cx="11867322" cy="62319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360803-8272-43E1-9E65-D8FAD60CD829}"/>
              </a:ext>
            </a:extLst>
          </p:cNvPr>
          <p:cNvSpPr/>
          <p:nvPr/>
        </p:nvSpPr>
        <p:spPr>
          <a:xfrm>
            <a:off x="162339" y="436098"/>
            <a:ext cx="11867322" cy="593656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71A080-CE43-4C56-A6E5-E78B2739203F}"/>
              </a:ext>
            </a:extLst>
          </p:cNvPr>
          <p:cNvSpPr/>
          <p:nvPr/>
        </p:nvSpPr>
        <p:spPr>
          <a:xfrm>
            <a:off x="381568" y="1237956"/>
            <a:ext cx="6314791" cy="4825219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DA7A12E7-1D96-44BA-945B-9C17EA0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4" y="1365626"/>
            <a:ext cx="6086557" cy="45649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E3CF7F-5DF5-4E08-8C1F-608F7B749ACF}"/>
              </a:ext>
            </a:extLst>
          </p:cNvPr>
          <p:cNvSpPr/>
          <p:nvPr/>
        </p:nvSpPr>
        <p:spPr>
          <a:xfrm>
            <a:off x="6774911" y="1619385"/>
            <a:ext cx="5208205" cy="4103608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icture containing nature, outdoor, water, grass&#10;&#10;Description automatically generated">
            <a:extLst>
              <a:ext uri="{FF2B5EF4-FFF2-40B4-BE49-F238E27FC236}">
                <a16:creationId xmlns:a16="http://schemas.microsoft.com/office/drawing/2014/main" id="{444B9B41-6279-4318-A95B-AB68B9141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10" y="1760061"/>
            <a:ext cx="5034729" cy="377604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27CB0F2-65B4-4805-BB93-AF04829E7077}"/>
              </a:ext>
            </a:extLst>
          </p:cNvPr>
          <p:cNvSpPr/>
          <p:nvPr/>
        </p:nvSpPr>
        <p:spPr>
          <a:xfrm>
            <a:off x="439388" y="1295835"/>
            <a:ext cx="6196028" cy="47052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8DF024-4367-4DB7-96E0-2C1855CDEE4C}"/>
              </a:ext>
            </a:extLst>
          </p:cNvPr>
          <p:cNvSpPr/>
          <p:nvPr/>
        </p:nvSpPr>
        <p:spPr>
          <a:xfrm>
            <a:off x="6832210" y="1702778"/>
            <a:ext cx="5119468" cy="3924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C9E6B1-825F-4DEC-8437-73D226BFD3C2}"/>
              </a:ext>
            </a:extLst>
          </p:cNvPr>
          <p:cNvSpPr/>
          <p:nvPr/>
        </p:nvSpPr>
        <p:spPr>
          <a:xfrm>
            <a:off x="449139" y="5660694"/>
            <a:ext cx="532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Photo by Everett Shock, Research Permit Study # YELL-05434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6243FD-07D6-4C4C-B53E-859723B988C8}"/>
              </a:ext>
            </a:extLst>
          </p:cNvPr>
          <p:cNvSpPr/>
          <p:nvPr/>
        </p:nvSpPr>
        <p:spPr>
          <a:xfrm>
            <a:off x="6847919" y="5273816"/>
            <a:ext cx="51924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Photo by Everett Shock, Research Permit Study # YELL-05434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3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EAA8-2BE8-468D-B3A6-3FE55CBA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398" y="426023"/>
            <a:ext cx="2912419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05AB7-1B44-460A-B2BF-B75861775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76" y="2160814"/>
            <a:ext cx="5127029" cy="378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understand the general effects of evaporative processes in outflow Channels.</a:t>
            </a:r>
          </a:p>
          <a:p>
            <a:r>
              <a:rPr lang="en-US" dirty="0">
                <a:solidFill>
                  <a:schemeClr val="bg1"/>
                </a:solidFill>
              </a:rPr>
              <a:t>To predict  and interpret the behavior of not so well conserved ions species in the outflow channels using the trends of conserved ion species.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 descr="A large body of water&#10;&#10;Description automatically generated">
            <a:extLst>
              <a:ext uri="{FF2B5EF4-FFF2-40B4-BE49-F238E27FC236}">
                <a16:creationId xmlns:a16="http://schemas.microsoft.com/office/drawing/2014/main" id="{C1DBAB2C-C569-4E98-B5E7-00DE2A96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r="4322" b="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68A18F-856B-4CC7-86A7-4E91D8052396}"/>
              </a:ext>
            </a:extLst>
          </p:cNvPr>
          <p:cNvSpPr/>
          <p:nvPr/>
        </p:nvSpPr>
        <p:spPr>
          <a:xfrm>
            <a:off x="5762522" y="546652"/>
            <a:ext cx="6081768" cy="576469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94FF1-44EA-4E59-BF07-97533E8B7294}"/>
              </a:ext>
            </a:extLst>
          </p:cNvPr>
          <p:cNvSpPr/>
          <p:nvPr/>
        </p:nvSpPr>
        <p:spPr>
          <a:xfrm>
            <a:off x="5954751" y="405517"/>
            <a:ext cx="5725971" cy="609325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14327C-12E1-475F-8515-4EFD6F4C665E}"/>
              </a:ext>
            </a:extLst>
          </p:cNvPr>
          <p:cNvCxnSpPr/>
          <p:nvPr/>
        </p:nvCxnSpPr>
        <p:spPr>
          <a:xfrm>
            <a:off x="850524" y="793939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89A21-3F7A-4666-B27E-5C7AD3A623DF}"/>
              </a:ext>
            </a:extLst>
          </p:cNvPr>
          <p:cNvCxnSpPr/>
          <p:nvPr/>
        </p:nvCxnSpPr>
        <p:spPr>
          <a:xfrm>
            <a:off x="850524" y="1732402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65073-62D1-4A34-9FE1-31C695533861}"/>
              </a:ext>
            </a:extLst>
          </p:cNvPr>
          <p:cNvSpPr/>
          <p:nvPr/>
        </p:nvSpPr>
        <p:spPr>
          <a:xfrm>
            <a:off x="6090613" y="5943394"/>
            <a:ext cx="52511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Photo by Everett Shock, Research Permit Study # YELL-05434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4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9C71-37F7-4521-B2BE-E5AE564F1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08" y="563808"/>
            <a:ext cx="385111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Cl- Evaporative Trend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70D4-F1EF-46A3-8E17-60801149C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95" y="1926858"/>
            <a:ext cx="3677529" cy="44862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Chloride Ions (Cl-) remain relatively constant in Outflow channel.</a:t>
            </a:r>
          </a:p>
          <a:p>
            <a:r>
              <a:rPr lang="en-US" dirty="0">
                <a:solidFill>
                  <a:schemeClr val="bg1"/>
                </a:solidFill>
              </a:rPr>
              <a:t>Relative to the available water, the concentration of chloride increases with distance from source.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0651B6C-629E-41C3-B5C6-17EE6140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05" y="1027906"/>
            <a:ext cx="6603200" cy="46133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FC190E-E0A4-48A2-89ED-88A483268A0C}"/>
              </a:ext>
            </a:extLst>
          </p:cNvPr>
          <p:cNvSpPr/>
          <p:nvPr/>
        </p:nvSpPr>
        <p:spPr>
          <a:xfrm>
            <a:off x="4740812" y="933060"/>
            <a:ext cx="7272997" cy="481729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3FC07-423C-4436-99A5-986924AD489A}"/>
              </a:ext>
            </a:extLst>
          </p:cNvPr>
          <p:cNvSpPr/>
          <p:nvPr/>
        </p:nvSpPr>
        <p:spPr>
          <a:xfrm>
            <a:off x="4876800" y="753979"/>
            <a:ext cx="6994358" cy="517096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D78968-0293-45D4-8A56-30ECBBD56AEB}"/>
              </a:ext>
            </a:extLst>
          </p:cNvPr>
          <p:cNvSpPr/>
          <p:nvPr/>
        </p:nvSpPr>
        <p:spPr>
          <a:xfrm>
            <a:off x="1" y="6303041"/>
            <a:ext cx="12191999" cy="545823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BD0625-165C-490D-A0B9-521784C57427}"/>
              </a:ext>
            </a:extLst>
          </p:cNvPr>
          <p:cNvCxnSpPr/>
          <p:nvPr/>
        </p:nvCxnSpPr>
        <p:spPr>
          <a:xfrm>
            <a:off x="496295" y="1782885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B31B7-89BA-4946-BE76-1A603D61EB23}"/>
              </a:ext>
            </a:extLst>
          </p:cNvPr>
          <p:cNvCxnSpPr/>
          <p:nvPr/>
        </p:nvCxnSpPr>
        <p:spPr>
          <a:xfrm>
            <a:off x="496295" y="563808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83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BA0B-1996-4F30-8E19-A673B8BD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81" y="375944"/>
            <a:ext cx="431532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O^18 Evaporative Trend</a:t>
            </a: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70FA51EB-014F-40D3-8332-31C9B91F2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4" y="1187116"/>
            <a:ext cx="6342919" cy="443152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87A172-3D38-40DF-BE9B-606BB894BCA2}"/>
              </a:ext>
            </a:extLst>
          </p:cNvPr>
          <p:cNvSpPr/>
          <p:nvPr/>
        </p:nvSpPr>
        <p:spPr>
          <a:xfrm>
            <a:off x="5069302" y="839993"/>
            <a:ext cx="6720781" cy="512576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82C0F5-846E-4FEB-BDBC-6353DBCDE43F}"/>
              </a:ext>
            </a:extLst>
          </p:cNvPr>
          <p:cNvSpPr/>
          <p:nvPr/>
        </p:nvSpPr>
        <p:spPr>
          <a:xfrm>
            <a:off x="4932513" y="1038726"/>
            <a:ext cx="6994358" cy="478054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0F9C60-04CF-45C4-992B-778A4839C1CD}"/>
              </a:ext>
            </a:extLst>
          </p:cNvPr>
          <p:cNvSpPr/>
          <p:nvPr/>
        </p:nvSpPr>
        <p:spPr>
          <a:xfrm>
            <a:off x="1" y="6303041"/>
            <a:ext cx="12191999" cy="545823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2FBF8-745D-4F2B-8924-F2A35A88CD47}"/>
              </a:ext>
            </a:extLst>
          </p:cNvPr>
          <p:cNvSpPr txBox="1"/>
          <p:nvPr/>
        </p:nvSpPr>
        <p:spPr>
          <a:xfrm>
            <a:off x="265129" y="1701507"/>
            <a:ext cx="40219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Oxygen-18 (O^18), a heavier  isotope of Oxygen is more sensitive than Cl- to evaporative processes.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Relative to lighter alternative isotopes of Oxygen, concentration of O^18 increases with distance from initial source.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D60980-E447-4172-B72D-34BA87B0BD2D}"/>
              </a:ext>
            </a:extLst>
          </p:cNvPr>
          <p:cNvCxnSpPr/>
          <p:nvPr/>
        </p:nvCxnSpPr>
        <p:spPr>
          <a:xfrm>
            <a:off x="601803" y="1701507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982113-E5DF-4EAC-8088-708567231DA0}"/>
              </a:ext>
            </a:extLst>
          </p:cNvPr>
          <p:cNvCxnSpPr/>
          <p:nvPr/>
        </p:nvCxnSpPr>
        <p:spPr>
          <a:xfrm>
            <a:off x="601803" y="358730"/>
            <a:ext cx="383488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82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312F-A37B-456B-8CA3-CBE01DCA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2" y="365125"/>
            <a:ext cx="505532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Summary of Evaporative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0A8C3-8F4A-48D1-90A1-A358DA7B6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7" y="1858929"/>
            <a:ext cx="6097172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Based on the evaporative trends of the conservative species, concentration generally tends to increase with distance from Initial Source.</a:t>
            </a:r>
          </a:p>
          <a:p>
            <a:r>
              <a:rPr lang="en-US" dirty="0">
                <a:solidFill>
                  <a:schemeClr val="bg1"/>
                </a:solidFill>
              </a:rPr>
              <a:t>Using the slopes/trends of the conservative species, projected tends can be made to produce a base for understanding the trends of other solutes in solution.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7196D1-42B3-4C8E-9149-C24DA8A1F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79" y="1434903"/>
            <a:ext cx="5708374" cy="3988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800118-8486-47C3-8201-55B60E9222CC}"/>
              </a:ext>
            </a:extLst>
          </p:cNvPr>
          <p:cNvSpPr/>
          <p:nvPr/>
        </p:nvSpPr>
        <p:spPr>
          <a:xfrm>
            <a:off x="6142969" y="1077686"/>
            <a:ext cx="5881796" cy="47971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0BCC56-950C-4BB9-B4C9-F66F658208CA}"/>
              </a:ext>
            </a:extLst>
          </p:cNvPr>
          <p:cNvSpPr/>
          <p:nvPr/>
        </p:nvSpPr>
        <p:spPr>
          <a:xfrm>
            <a:off x="6049032" y="1253329"/>
            <a:ext cx="6050203" cy="43513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57B2F1-A507-4570-8398-FF8FC6FF24CB}"/>
              </a:ext>
            </a:extLst>
          </p:cNvPr>
          <p:cNvSpPr/>
          <p:nvPr/>
        </p:nvSpPr>
        <p:spPr>
          <a:xfrm>
            <a:off x="1" y="6303041"/>
            <a:ext cx="12191999" cy="545823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43640B-CF98-4864-B12C-27119686D340}"/>
              </a:ext>
            </a:extLst>
          </p:cNvPr>
          <p:cNvCxnSpPr>
            <a:cxnSpLocks/>
          </p:cNvCxnSpPr>
          <p:nvPr/>
        </p:nvCxnSpPr>
        <p:spPr>
          <a:xfrm>
            <a:off x="633046" y="1690688"/>
            <a:ext cx="448407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E36F14-2F1D-4293-BCCD-002ABD5AEF2C}"/>
              </a:ext>
            </a:extLst>
          </p:cNvPr>
          <p:cNvCxnSpPr>
            <a:cxnSpLocks/>
          </p:cNvCxnSpPr>
          <p:nvPr/>
        </p:nvCxnSpPr>
        <p:spPr>
          <a:xfrm>
            <a:off x="633046" y="365125"/>
            <a:ext cx="436098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394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3B92-DA49-4ABE-B8BE-5B1FC44F2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Sulfide Evaporation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20BCA-7204-428D-8ABF-96156060B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7" y="1850248"/>
            <a:ext cx="4237768" cy="352380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Within a similar temperature range, sulfide exhibits an opposite trend to the conservative species.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…What’s going on?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DF71864B-0406-4F0F-B0BC-3EB1FCFF7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82" y="1167719"/>
            <a:ext cx="6473230" cy="4522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159164-2E94-41CB-A6C4-0FD4D551A79E}"/>
              </a:ext>
            </a:extLst>
          </p:cNvPr>
          <p:cNvSpPr/>
          <p:nvPr/>
        </p:nvSpPr>
        <p:spPr>
          <a:xfrm>
            <a:off x="1" y="6303041"/>
            <a:ext cx="12191999" cy="545823"/>
          </a:xfrm>
          <a:prstGeom prst="rec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FA316-7451-444D-9448-E0AF11BA709A}"/>
              </a:ext>
            </a:extLst>
          </p:cNvPr>
          <p:cNvSpPr/>
          <p:nvPr/>
        </p:nvSpPr>
        <p:spPr>
          <a:xfrm>
            <a:off x="5033140" y="1027906"/>
            <a:ext cx="6930260" cy="479713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9C93E9-A304-4D49-89A1-1AC0ED7EB269}"/>
              </a:ext>
            </a:extLst>
          </p:cNvPr>
          <p:cNvSpPr/>
          <p:nvPr/>
        </p:nvSpPr>
        <p:spPr>
          <a:xfrm>
            <a:off x="5161440" y="828051"/>
            <a:ext cx="6692913" cy="51968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B92F4B-987C-4B8B-917D-5EE61D7342C3}"/>
              </a:ext>
            </a:extLst>
          </p:cNvPr>
          <p:cNvCxnSpPr>
            <a:cxnSpLocks/>
          </p:cNvCxnSpPr>
          <p:nvPr/>
        </p:nvCxnSpPr>
        <p:spPr>
          <a:xfrm>
            <a:off x="228600" y="1483947"/>
            <a:ext cx="43839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A6B1D6-E1C6-4F45-B396-70E808A8D654}"/>
              </a:ext>
            </a:extLst>
          </p:cNvPr>
          <p:cNvCxnSpPr>
            <a:cxnSpLocks/>
          </p:cNvCxnSpPr>
          <p:nvPr/>
        </p:nvCxnSpPr>
        <p:spPr>
          <a:xfrm>
            <a:off x="228600" y="634024"/>
            <a:ext cx="43839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259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441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Bison Pool</vt:lpstr>
      <vt:lpstr>Objectives</vt:lpstr>
      <vt:lpstr>Cl- Evaporative Trend</vt:lpstr>
      <vt:lpstr>O^18 Evaporative Trend</vt:lpstr>
      <vt:lpstr>Summary of Evaporative Effects</vt:lpstr>
      <vt:lpstr>Sulfide Evaporation</vt:lpstr>
      <vt:lpstr>Possible Indications of Life</vt:lpstr>
      <vt:lpstr>Acknowledgments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Schematic</dc:title>
  <dc:creator>baezjustin0@gmail.com</dc:creator>
  <cp:lastModifiedBy>baezjustin0@gmail.com</cp:lastModifiedBy>
  <cp:revision>20</cp:revision>
  <dcterms:created xsi:type="dcterms:W3CDTF">2020-04-06T01:29:55Z</dcterms:created>
  <dcterms:modified xsi:type="dcterms:W3CDTF">2020-04-11T01:45:18Z</dcterms:modified>
</cp:coreProperties>
</file>